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brary User" initials="L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661D4-0EE8-8841-A16A-DD97731E32D6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2E24C-6094-6249-A886-9CAE4D249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4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CA" altLang="en-US" sz="1200" b="1" dirty="0" smtClean="0">
                <a:solidFill>
                  <a:srgbClr val="FF0000"/>
                </a:solidFill>
              </a:rPr>
              <a:t>Instructions:</a:t>
            </a:r>
          </a:p>
          <a:p>
            <a:pPr>
              <a:spcBef>
                <a:spcPct val="0"/>
              </a:spcBef>
            </a:pPr>
            <a:r>
              <a:rPr lang="en-CA" altLang="en-US" sz="1200" dirty="0" smtClean="0"/>
              <a:t>1) This slide must be visually presented to the audience AND verbalized by the speaker.</a:t>
            </a:r>
          </a:p>
          <a:p>
            <a:pPr>
              <a:spcBef>
                <a:spcPct val="0"/>
              </a:spcBef>
            </a:pPr>
            <a:r>
              <a:rPr lang="en-US" altLang="en-US" sz="1200" dirty="0" smtClean="0"/>
              <a:t>2) Where a faculty/presenter has no relationships to disclose, simply indicate ‘‘Not Applicable’’ under the </a:t>
            </a:r>
          </a:p>
          <a:p>
            <a:pPr>
              <a:spcBef>
                <a:spcPct val="0"/>
              </a:spcBef>
            </a:pPr>
            <a:r>
              <a:rPr lang="en-US" altLang="en-US" sz="1200" dirty="0" smtClean="0"/>
              <a:t>heading ‘‘Relationships with Commercial Interests’’ on this slide.</a:t>
            </a:r>
            <a:endParaRPr lang="en-CA" alt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2E24C-6094-6249-A886-9CAE4D2493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9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2E24C-6094-6249-A886-9CAE4D2493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8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283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0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1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64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2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3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9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84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D54E-4DC0-4381-B594-8665CBDAF9CD}" type="datetimeFigureOut">
              <a:rPr lang="en-CA" smtClean="0"/>
              <a:pPr/>
              <a:t>28/03/2014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0D4F-B92E-4818-A961-CEBDBC552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17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ucalgary.ca/copyright/fair-deal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Faculty/Presenter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b="1" dirty="0" smtClean="0"/>
              <a:t>Faculty: </a:t>
            </a:r>
            <a:r>
              <a:rPr lang="en-CA" sz="2400" dirty="0" smtClean="0">
                <a:solidFill>
                  <a:srgbClr val="D81E05"/>
                </a:solidFill>
              </a:rPr>
              <a:t>[Speaker’s name]</a:t>
            </a:r>
          </a:p>
          <a:p>
            <a:pPr>
              <a:defRPr/>
            </a:pPr>
            <a:endParaRPr lang="en-CA" sz="2400" b="1" dirty="0"/>
          </a:p>
          <a:p>
            <a:pPr>
              <a:defRPr/>
            </a:pPr>
            <a:r>
              <a:rPr lang="en-CA" sz="2400" b="1" dirty="0"/>
              <a:t>Relationships with commercial interests:</a:t>
            </a:r>
          </a:p>
          <a:p>
            <a:pPr lvl="1">
              <a:defRPr/>
            </a:pPr>
            <a:r>
              <a:rPr lang="en-CA" sz="2000" b="1" dirty="0">
                <a:solidFill>
                  <a:srgbClr val="D81E05"/>
                </a:solidFill>
              </a:rPr>
              <a:t>Grants/Research Support: </a:t>
            </a:r>
            <a:r>
              <a:rPr lang="en-CA" sz="2000" dirty="0" err="1">
                <a:solidFill>
                  <a:srgbClr val="D81E05"/>
                </a:solidFill>
              </a:rPr>
              <a:t>PharmaCorp</a:t>
            </a:r>
            <a:r>
              <a:rPr lang="en-CA" sz="2000" dirty="0">
                <a:solidFill>
                  <a:srgbClr val="D81E05"/>
                </a:solidFill>
              </a:rPr>
              <a:t> ABC</a:t>
            </a:r>
          </a:p>
          <a:p>
            <a:pPr lvl="1">
              <a:defRPr/>
            </a:pPr>
            <a:r>
              <a:rPr lang="en-CA" sz="2000" b="1" dirty="0">
                <a:solidFill>
                  <a:srgbClr val="D81E05"/>
                </a:solidFill>
              </a:rPr>
              <a:t>Speakers Bureau/Honoraria: </a:t>
            </a:r>
            <a:r>
              <a:rPr lang="en-CA" sz="2000" dirty="0">
                <a:solidFill>
                  <a:srgbClr val="D81E05"/>
                </a:solidFill>
              </a:rPr>
              <a:t>XYZ Biopharmaceuticals Ltd.</a:t>
            </a:r>
          </a:p>
          <a:p>
            <a:pPr lvl="1">
              <a:defRPr/>
            </a:pPr>
            <a:r>
              <a:rPr lang="en-CA" sz="2000" b="1" dirty="0">
                <a:solidFill>
                  <a:srgbClr val="D81E05"/>
                </a:solidFill>
              </a:rPr>
              <a:t>Consulting Fees: </a:t>
            </a:r>
            <a:r>
              <a:rPr lang="en-CA" sz="2000" dirty="0" err="1">
                <a:solidFill>
                  <a:srgbClr val="D81E05"/>
                </a:solidFill>
              </a:rPr>
              <a:t>MedX</a:t>
            </a:r>
            <a:r>
              <a:rPr lang="en-CA" sz="2000" dirty="0">
                <a:solidFill>
                  <a:srgbClr val="D81E05"/>
                </a:solidFill>
              </a:rPr>
              <a:t> Group Inc.</a:t>
            </a:r>
          </a:p>
          <a:p>
            <a:pPr lvl="1">
              <a:defRPr/>
            </a:pPr>
            <a:r>
              <a:rPr lang="en-CA" sz="2000" b="1" dirty="0">
                <a:solidFill>
                  <a:srgbClr val="D81E05"/>
                </a:solidFill>
              </a:rPr>
              <a:t>Other: </a:t>
            </a:r>
            <a:r>
              <a:rPr lang="en-CA" sz="2000" dirty="0">
                <a:solidFill>
                  <a:srgbClr val="D81E05"/>
                </a:solidFill>
              </a:rPr>
              <a:t>Employee of XXY Hospital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12160" y="4422595"/>
            <a:ext cx="2095720" cy="2036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1918" y="4422596"/>
            <a:ext cx="2095720" cy="2036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7584" y="4431297"/>
            <a:ext cx="2095720" cy="2036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7"/>
          </a:xfrm>
        </p:spPr>
        <p:txBody>
          <a:bodyPr>
            <a:noAutofit/>
          </a:bodyPr>
          <a:lstStyle/>
          <a:p>
            <a:r>
              <a:rPr lang="en-US" sz="1800" dirty="0"/>
              <a:t>I have taken the appropriate steps to ensure that the use of third party material in this presentation falls under fair dealing in the Copyright Act. </a:t>
            </a:r>
          </a:p>
          <a:p>
            <a:pPr lvl="1"/>
            <a:r>
              <a:rPr lang="en-US" sz="1050" dirty="0">
                <a:hlinkClick r:id="rId3"/>
              </a:rPr>
              <a:t>http://library.ucalgary.ca/copyright/fair-dealing</a:t>
            </a:r>
            <a:endParaRPr lang="en-US" sz="1050" dirty="0"/>
          </a:p>
          <a:p>
            <a:pPr lvl="1">
              <a:buNone/>
            </a:pPr>
            <a:endParaRPr lang="en-US" sz="1050" dirty="0"/>
          </a:p>
          <a:p>
            <a:r>
              <a:rPr lang="en-US" sz="1800" dirty="0"/>
              <a:t>This material was created for students officially enrolled in the Undergraduate Medical Education program and cannot be reproduced, retransmitted or copied.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/>
              <a:t>I have properly cited third party material in one of the ways outlined below.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3323" y="6056789"/>
            <a:ext cx="1424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Copyright Unknown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98693" y="6056790"/>
            <a:ext cx="194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http://lindsay.ucalgary.ca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87912" y="4516192"/>
            <a:ext cx="1944216" cy="11541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Order an Ankle X-ray 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Bone tenderness at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Bone tenderness at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Inability to bear weight both immediately and in ED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087911" y="5687458"/>
            <a:ext cx="1944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Ottawa Health Research Institute, 1053 Carling Avenue, Ottawa, Ontario, Canada, K1Y 4E9</a:t>
            </a:r>
          </a:p>
        </p:txBody>
      </p:sp>
      <p:pic>
        <p:nvPicPr>
          <p:cNvPr id="10" name="Picture 2" descr="C:\Users\mike.paget\Desktop\lindsayskull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2" t="16021" r="32404" b="11490"/>
          <a:stretch/>
        </p:blipFill>
        <p:spPr bwMode="auto">
          <a:xfrm>
            <a:off x="3920096" y="4639206"/>
            <a:ext cx="1099363" cy="131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mike.paget\Desktop\lindsayskull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2" t="16021" r="32404" b="11490"/>
          <a:stretch/>
        </p:blipFill>
        <p:spPr bwMode="auto">
          <a:xfrm>
            <a:off x="1325760" y="4653136"/>
            <a:ext cx="1099363" cy="131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7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Accreditation:</a:t>
            </a:r>
            <a:br>
              <a:rPr lang="en-US" sz="3200" dirty="0" smtClean="0"/>
            </a:br>
            <a:r>
              <a:rPr lang="en-US" sz="2000" dirty="0" smtClean="0"/>
              <a:t>Please </a:t>
            </a:r>
            <a:r>
              <a:rPr lang="en-US" sz="2000" b="1" i="1" dirty="0" smtClean="0"/>
              <a:t>remove</a:t>
            </a:r>
            <a:r>
              <a:rPr lang="en-US" sz="2000" dirty="0" smtClean="0"/>
              <a:t> any topics that are not covered in this talk. The remaining list is used for Accreditation purposes upon upload to OSLER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4038600" cy="38450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Occupational Health/Medicine - 472b07b9fc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Pain Management - 12c6fc06c9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Patient </a:t>
            </a:r>
            <a:r>
              <a:rPr lang="en-US" dirty="0"/>
              <a:t>Health </a:t>
            </a:r>
            <a:r>
              <a:rPr lang="en-US" dirty="0"/>
              <a:t>Education - 4d134bc072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Practice Management - 887309d048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Preventive Medicine - bc33ea4e26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Rehabilitation/Care </a:t>
            </a:r>
            <a:r>
              <a:rPr lang="en-US" dirty="0"/>
              <a:t>of the </a:t>
            </a:r>
            <a:r>
              <a:rPr lang="en-US" dirty="0"/>
              <a:t>Disabled - 0a57cb53ba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Substance Abuse - 22d200f867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Anatomy - cb4e5208b4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Biochemistry - b6692ea5df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Genetics - f1f836cb4e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Physiology - 972a67c481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Microbiology </a:t>
            </a:r>
            <a:r>
              <a:rPr lang="en-US" dirty="0"/>
              <a:t>and </a:t>
            </a:r>
            <a:r>
              <a:rPr lang="en-US" dirty="0"/>
              <a:t>Immunology - fc074d5013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Pathology - cb7a1d775e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Pharmacology Therapeutics - 5b384ce32d 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3008" y="2492896"/>
            <a:ext cx="4038600" cy="38450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Community Health - </a:t>
            </a:r>
            <a:r>
              <a:rPr lang="en-US" dirty="0"/>
              <a:t>77de68daec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End-of-Life </a:t>
            </a:r>
            <a:r>
              <a:rPr lang="en-US" dirty="0"/>
              <a:t>Care / Palliative </a:t>
            </a:r>
            <a:r>
              <a:rPr lang="en-US" dirty="0"/>
              <a:t>Care - 1b64538924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Family Violence/Abuse - </a:t>
            </a:r>
            <a:r>
              <a:rPr lang="en-US" dirty="0" smtClean="0"/>
              <a:t>902ba3cda1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Health </a:t>
            </a:r>
            <a:r>
              <a:rPr lang="en-US" dirty="0"/>
              <a:t>Care </a:t>
            </a:r>
            <a:r>
              <a:rPr lang="en-US" dirty="0"/>
              <a:t>Financing - 0ade7c2cf9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Health </a:t>
            </a:r>
            <a:r>
              <a:rPr lang="en-US" dirty="0"/>
              <a:t>Care </a:t>
            </a:r>
            <a:r>
              <a:rPr lang="en-US" dirty="0"/>
              <a:t>Systems - b1d5781111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Health </a:t>
            </a:r>
            <a:r>
              <a:rPr lang="en-US" dirty="0"/>
              <a:t>Care Quality </a:t>
            </a:r>
            <a:r>
              <a:rPr lang="en-US" dirty="0"/>
              <a:t>Review - 17ba079149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 </a:t>
            </a:r>
            <a:r>
              <a:rPr lang="en-US" dirty="0"/>
              <a:t>Health </a:t>
            </a:r>
            <a:r>
              <a:rPr lang="en-US" dirty="0"/>
              <a:t>Care - 7b52009b64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Human </a:t>
            </a:r>
            <a:r>
              <a:rPr lang="en-US" dirty="0"/>
              <a:t>Development/Life </a:t>
            </a:r>
            <a:r>
              <a:rPr lang="en-US" dirty="0"/>
              <a:t>Cycle - bd307a3ec3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Human Sexuality - fa35e19212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Medical Humanities - 1574bddb75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Medical Informatics - 0716d9708d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Medical Jurisprudence - 9e6a55b6b4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Multicultural Medicine - b3f0c7f6bb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Nutrition - 91032ad7bb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8998</TotalTime>
  <Words>326</Words>
  <Application>Microsoft Office PowerPoint</Application>
  <PresentationFormat>On-screen Show (4:3)</PresentationFormat>
  <Paragraphs>57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Faculty/Presenter Disclosure</vt:lpstr>
      <vt:lpstr>Copyright</vt:lpstr>
      <vt:lpstr>Accreditation: Please remove any topics that are not covered in this talk. The remaining list is used for Accreditation purposes upon upload to OSLER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mkpaget</dc:creator>
  <cp:lastModifiedBy>Silvia Sgaggi</cp:lastModifiedBy>
  <cp:revision>87</cp:revision>
  <dcterms:created xsi:type="dcterms:W3CDTF">2013-09-16T15:05:56Z</dcterms:created>
  <dcterms:modified xsi:type="dcterms:W3CDTF">2014-03-28T16:50:43Z</dcterms:modified>
</cp:coreProperties>
</file>